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59" r:id="rId1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3" autoAdjust="0"/>
    <p:restoredTop sz="94652" autoAdjust="0"/>
  </p:normalViewPr>
  <p:slideViewPr>
    <p:cSldViewPr>
      <p:cViewPr varScale="1">
        <p:scale>
          <a:sx n="76" d="100"/>
          <a:sy n="76" d="100"/>
        </p:scale>
        <p:origin x="-19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22174-453F-40B3-B5A0-7272F1C24C7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317E5-CF06-48B6-A76D-26D51CE8E09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F408E-B26B-491A-AF11-C348A5578D4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75B9B-1D16-41D9-BA31-50159A00B59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2BBD3-15B6-4E56-BFE0-53111353C26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CF39D-4DFF-4B52-9577-2447013ED47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5D71F-A388-467B-BE67-84526590D1E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B9C7A-8C2A-4D8B-9FB1-8A5EB8060E6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90591-5D2F-43DB-A4C2-978916E870A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6B6C4-5064-4DE9-BEF0-B2301D0D71E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5DB45-FE2D-4B90-AB67-A42B88769F3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BD0ECA1-9504-4AAC-A020-EC2E6C3A1E8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nachkov.net/spaw2/uploads/images/Znachok_GTO_10_stupeni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hyperlink" Target="http://www.znachkov.net/spaw2/uploads/images/Znachki_GTO_1_stupen.jpg" TargetMode="Externa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cs625427.vk.me/v625427660/32f8d/aNQa8G3DQMM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hyperlink" Target="http://www.virtualrm.spb.ru/files/images/%20%D0%AF.%D0%91.%D0%93%D0%BE%D1%82%D0%BE%D0%B2%20%D0%BB%D0%B8%20%D1%82%D1%8B%20%D0%BA%20%D1%81%D0%B4%D0%B0%D1%87%D0%B5%20%D0%BD%D0%BE%D1%80%D0%BC%20%D0%BD%D0%B0%20%D0%B7%D0%BD%D0%B0%D1%87%D0%BE%D0%BA%20%D0%93%D0%B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gor-reklama33.ru/images/Uslugi/stendy/1/stend_gto_1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yamac.ru/wp-content/uploads/media/%D0%BA%D0%BE%D0%BD%D1%81%D0%BF%D0%B5%D0%BA%D1%82-%D0%9D%D0%9E%D0%94-%D0%A4%D0%B8%D0%B7%D0%B8%D1%87%D0%B5%D1%81%D0%BA%D0%B0%D1%8F-%D0%BA%D1%83%D0%BB%D1%8C%D1%82%D1%83%D1%80%D0%B0-%D1%83%D1%87%D0%B5%D0%B1%D0%BD%D0%BE-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28.jpeg"/><Relationship Id="rId3" Type="http://schemas.openxmlformats.org/officeDocument/2006/relationships/hyperlink" Target="https://im2-tub-ru.yandex.net/i?id=531a605e0757bb4ecbefb28945d2a26b&amp;n=33&amp;h=170" TargetMode="External"/><Relationship Id="rId7" Type="http://schemas.openxmlformats.org/officeDocument/2006/relationships/hyperlink" Target="http://fotohomka.ru/images/Dec/06/de0076c64956ebbff0bc81f08c536dff/1.jpg" TargetMode="External"/><Relationship Id="rId12" Type="http://schemas.openxmlformats.org/officeDocument/2006/relationships/hyperlink" Target="http://www.lpgzt.ru/photo/news/1_5619.jpg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7.png"/><Relationship Id="rId5" Type="http://schemas.openxmlformats.org/officeDocument/2006/relationships/hyperlink" Target="http://cs421018.vk.me/v421018159/30f2/t6XuuLUj9Bg.jpg" TargetMode="External"/><Relationship Id="rId10" Type="http://schemas.openxmlformats.org/officeDocument/2006/relationships/image" Target="../media/image26.jpeg"/><Relationship Id="rId4" Type="http://schemas.openxmlformats.org/officeDocument/2006/relationships/image" Target="../media/image23.jpeg"/><Relationship Id="rId9" Type="http://schemas.openxmlformats.org/officeDocument/2006/relationships/hyperlink" Target="http://kamchat.info/images/cms/thumbs/562ea2fb1e6442bc25a636c4af9437d225fcf9eb/6581_253_auto_1_95.jpeg" TargetMode="External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ordovmedia.ru/media/contests/24/profiles/ea3b14345d2bbbad0e6c6e3021962d1b.JPG" TargetMode="External"/><Relationship Id="rId13" Type="http://schemas.openxmlformats.org/officeDocument/2006/relationships/hyperlink" Target="https://im2-tub-ru.yandex.net/i?id=531a605e0757bb4ecbefb28945d2a26b&amp;n=33&amp;h=170" TargetMode="External"/><Relationship Id="rId3" Type="http://schemas.openxmlformats.org/officeDocument/2006/relationships/hyperlink" Target="http://www.livekuban.ru.images.1/" TargetMode="External"/><Relationship Id="rId7" Type="http://schemas.openxmlformats.org/officeDocument/2006/relationships/hyperlink" Target="http://dixinews.ru/up2/news/article/2015/06/11/big.jpg" TargetMode="External"/><Relationship Id="rId12" Type="http://schemas.openxmlformats.org/officeDocument/2006/relationships/hyperlink" Target="http://gor-reklama33.ru/images/Uslugi/stendy/1/stend_gto_1.jpg" TargetMode="External"/><Relationship Id="rId2" Type="http://schemas.openxmlformats.org/officeDocument/2006/relationships/hyperlink" Target="http://szaopressa.ru/sitefiles/rn/655/News/vystavka-gto-12.jpg" TargetMode="External"/><Relationship Id="rId16" Type="http://schemas.openxmlformats.org/officeDocument/2006/relationships/hyperlink" Target="http://www.lpgzt.ru/photo/news/1_5619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zaopressa.ru/sitefiles/rn/655/News/gto.jpg" TargetMode="External"/><Relationship Id="rId11" Type="http://schemas.openxmlformats.org/officeDocument/2006/relationships/hyperlink" Target="http://cs625427.vk.me/v625427660/32f8d/aNQa8G3DQMM.jpg" TargetMode="External"/><Relationship Id="rId5" Type="http://schemas.openxmlformats.org/officeDocument/2006/relationships/hyperlink" Target="http://www.smsport.ru/image/gto/2071.jpg" TargetMode="External"/><Relationship Id="rId15" Type="http://schemas.openxmlformats.org/officeDocument/2006/relationships/hyperlink" Target="http://fotohomka.ru/images/Dec/06/de0076c64956ebbff0bc81f08c536dff/1.jpg" TargetMode="External"/><Relationship Id="rId10" Type="http://schemas.openxmlformats.org/officeDocument/2006/relationships/hyperlink" Target="http://www.znachkov.net/spaw2/uploads/images/Znachok_GTO_10_stupeni.JPG" TargetMode="External"/><Relationship Id="rId4" Type="http://schemas.openxmlformats.org/officeDocument/2006/relationships/hyperlink" Target="http://cdn.static3.rtr-vesti.ru/vh/pictures/o/524/778.jpg" TargetMode="External"/><Relationship Id="rId9" Type="http://schemas.openxmlformats.org/officeDocument/2006/relationships/hyperlink" Target="http://molzhaninovskievesti.ru/upload/resize_cache/iblock/421/300_0_1/42146ad73c07be0e33d687d8d19a24e0.JPG" TargetMode="External"/><Relationship Id="rId14" Type="http://schemas.openxmlformats.org/officeDocument/2006/relationships/hyperlink" Target="http://cs421018.vk.me/v421018159/30f2/t6XuuLUj9Bg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szaopressa.ru/sitefiles/rn/655/News/vystavka-gto-12.jpg03.&#1054;&#1088;&#1075;&#1072;&#1085;&#1080;&#1079;&#1072;&#1094;&#1080;&#1103;%20%20&#1088;&#1072;&#1073;&#1086;&#1090;&#1099;%20&#1087;&#1086;%20&#1054;&#1058;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yandex.ru/images/search?viewport=wide&amp;text=%D0%93%D0%A2%D0%9E%20%D0%B8%20%D0%9F%D0%A3%D0%A2%D0%98%D0%9D&amp;img_url=http://test.fmba.dev.armd.ru/common/upload/news/cover/1.jpeg.resize_72_108.jpg&amp;pos=2&amp;rpt=simage&amp;_=1438660926174&amp;pin=1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hyperlink" Target="http://www.livekuban.ru.images.1c-bitrix-cdn.ru/upload/resize_cache/iblock/5aa/570_0_1/5aa5dfcfa89dbabdd100a9cfcf13ac9a.jpg?14290035796568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cdn.static3.rtr-vesti.ru/vh/pictures/o/524/778.jpg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msport.ru/image/gto/2071.jpg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yandex.ru/images/search?text=%D0%B7%D0%BD%D0%B0%D1%87%D0%BA%D0%B8%20%D0%93%D0%A2%D0%9E%20%D1%80%D0%B0%D0%BD%D1%8C%D1%88%D0%B5%20%D0%B8%20%D1%82%D0%B5%D0%BF%D0%B5%D1%80%D1%8C&amp;redircnt=1438676516.1&amp;img_url=http://img.novoteka.ru/2013-03/13%25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hyperlink" Target="http://szaopressa.ru/sitefiles/rn/655/News/gto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dixinews.ru/up2/news/article/2015/06/11/big.jpg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mordovmedia.ru/media/contests/24/profiles/ea3b14345d2bbbad0e6c6e3021962d1b.JP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714375" y="1500188"/>
            <a:ext cx="7772400" cy="15716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</a:rPr>
              <a:t>Всероссийский урок</a:t>
            </a:r>
            <a:endParaRPr lang="es-ES" smtClean="0">
              <a:solidFill>
                <a:schemeClr val="tx1"/>
              </a:solidFill>
            </a:endParaRPr>
          </a:p>
        </p:txBody>
      </p:sp>
      <p:sp>
        <p:nvSpPr>
          <p:cNvPr id="2051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«Готов к труду и обороне»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29313"/>
            <a:ext cx="9144000" cy="92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3" name="Picture 28" descr="http://www.cheboksary.ru/images/41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2071687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0" descr="http://school32-nv.ru/sites/default/files/u298/g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786063"/>
            <a:ext cx="68580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parabadges.com/images/phocagallery/GTO%201972-1991/thumbs/phoca_thumb_l_1972_GTO_SEREBRO_3_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42875"/>
            <a:ext cx="3214688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4" descr="http://www.znachkov.net/spaw2/uploads/images/Zoloto_GTO_8_stupe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142875"/>
            <a:ext cx="335756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8" descr="http://www.znachkov.net/spaw2/uploads/images/Znachki_GTO_1_stupen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25" y="3857625"/>
            <a:ext cx="66675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00125" y="6000750"/>
            <a:ext cx="6643688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Новые значки ГТО образца 2014 года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50" y="3214688"/>
            <a:ext cx="3714750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Серебряный значок ГТО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57750" y="3214688"/>
            <a:ext cx="3346450" cy="357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Золотой значок ГТО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4000500" y="4500563"/>
            <a:ext cx="4929188" cy="23082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Times New Roman" pitchFamily="18" charset="0"/>
                <a:cs typeface="Times New Roman" pitchFamily="18" charset="0"/>
              </a:rPr>
              <a:t>В 1972 годы значок ГТО в России имели  более 58 миллионов человек.</a:t>
            </a:r>
          </a:p>
        </p:txBody>
      </p:sp>
      <p:pic>
        <p:nvPicPr>
          <p:cNvPr id="12291" name="Picture 2" descr="http://cs625427.vk.me/v625427660/32f8d/aNQa8G3DQM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42875"/>
            <a:ext cx="6215062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http://www.virtualrm.spb.ru/files/images/%20%D0%AF.%D0%91.%D0%93%D0%BE%D1%82%D0%BE%D0%B2%20%D0%BB%D0%B8%20%D1%82%D1%8B%20%D0%BA%20%D1%81%D0%B4%D0%B0%D1%87%D0%B5%20%D0%BD%D0%BE%D1%80%D0%BC%20%D0%BD%D0%B0%20%D0%B7%D0%BD%D0%B0%D1%87%D0%BE%D0%BA%20%D0%93%D0%BE%D1%82%D0%BE%D0%B2%20%D1%83%20%D1%82%D1%80%D1%83%D0%B4%D1%83%20%D0%B8%20%D0%BE%D0%B1%D0%BE%D1%80%D0%BE%D0%BD%D0%B5,1932,%D0%B1%D1%83%D0%BC,%D1%85%D1%80%D0%BE%D0%BC%D0%BE%D0%BB%D0%B8%D1%82%D0%BE%D0%B3%D1%80.preview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" y="4500563"/>
            <a:ext cx="341788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285750"/>
            <a:ext cx="85725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комплекса включает 11 ступеней</a:t>
            </a: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142875" y="655638"/>
            <a:ext cx="8786813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buFontTx/>
              <a:buChar char="•"/>
              <a:tabLst>
                <a:tab pos="457200" algn="l"/>
              </a:tabLst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Мальчики и девочки от 6 до 8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 же от 9 до 10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 же от 11 до 12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Юноши и девушки от 13 до 15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 же от 16 до 17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Мужчины и женщины от 18 до 29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 же от 30 до 39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 же от 40 до 49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 же от 50 до 59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 же от 60 до 69 лет.</a:t>
            </a:r>
          </a:p>
          <a:p>
            <a:pPr algn="ctr" eaLnBrk="0" hangingPunct="0">
              <a:buFontTx/>
              <a:buChar char="•"/>
              <a:tabLst>
                <a:tab pos="457200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То же старше 70 лет.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gor-reklama33.ru/images/Uslugi/stendy/1/stend_gto_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вал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350" y="73025"/>
            <a:ext cx="6321425" cy="731838"/>
          </a:xfrm>
          <a:prstGeom prst="rect">
            <a:avLst/>
          </a:prstGeom>
          <a:noFill/>
        </p:spPr>
      </p:pic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2714625" y="655638"/>
            <a:ext cx="6000750" cy="606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Если хочешь быть здоров, не бояться докторов,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По утрам ты поднимайся, 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 зарядку отправляйся.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И, конечно, не забудь чистить зубы,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принять душ.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Завтрак должен быть полезным, 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чтобы не было болезни.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Съешь морковку и шпинат-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организм твой будет рад.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Долго дома не сиди, а на улицу иди.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Свежим воздухом дыши, не спеши.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Санки, лыжи и снежки 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вмиг избавят от тоски.</a:t>
            </a:r>
          </a:p>
          <a:p>
            <a:pPr algn="ctr" eaLnBrk="0" hangingPunct="0">
              <a:tabLst>
                <a:tab pos="4143375" algn="l"/>
              </a:tabLs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Потому что где движенье места нет хандре и лени!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15364" name="Picture 3" descr="http://yamac.ru/wp-content/uploads/media/%D0%BA%D0%BE%D0%BD%D1%81%D0%BF%D0%B5%D0%BA%D1%82-%D0%9D%D0%9E%D0%94-%D0%A4%D0%B8%D0%B7%D0%B8%D1%87%D0%B5%D1%81%D0%BA%D0%B0%D1%8F-%D0%BA%D1%83%D0%BB%D1%8C%D1%82%D1%83%D1%80%D0%B0-%D1%83%D1%87%D0%B5%D0%B1%D0%BD%D0%BE-%D1%82%D1%80%D0%B5%D0%BD%D0%B8%D1%80%D1%83%D1%8E%D1%89%D0%B5%D0%B3%D0%BE-%D1%85%D0%B0%D1%80%D0%B0%D0%BA%D1%82%D0%B5%D1%80%D0%B0/image1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2257425"/>
            <a:ext cx="2835275" cy="283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ямоугольник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050" y="2762250"/>
            <a:ext cx="5846763" cy="1187450"/>
          </a:xfrm>
          <a:prstGeom prst="rect">
            <a:avLst/>
          </a:prstGeom>
          <a:noFill/>
        </p:spPr>
      </p:pic>
      <p:pic>
        <p:nvPicPr>
          <p:cNvPr id="16387" name="Picture 2" descr="https://im2-tub-ru.yandex.net/i?id=531a605e0757bb4ecbefb28945d2a26b&amp;n=33&amp;h=17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142875"/>
            <a:ext cx="2476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http://cs421018.vk.me/v421018159/30f2/t6XuuLUj9B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63" y="142875"/>
            <a:ext cx="35306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http://fotohomka.ru/images/Dec/06/de0076c64956ebbff0bc81f08c536dff/1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0" y="2500313"/>
            <a:ext cx="321945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http://kamchat.info/images/cms/thumbs/562ea2fb1e6442bc25a636c4af9437d225fcf9eb/6581_253_auto_1_95.jpe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4071938"/>
            <a:ext cx="24098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http://15klspb.caduk.ru/images/psi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15063" y="4714875"/>
            <a:ext cx="32639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2" descr="http://www.lpgzt.ru/photo/news/1_5619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28938" y="4071938"/>
            <a:ext cx="25003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Прямоугольник 9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52925" y="109538"/>
            <a:ext cx="4589463" cy="3468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40487"/>
          </a:xfrm>
        </p:spPr>
        <p:txBody>
          <a:bodyPr/>
          <a:lstStyle/>
          <a:p>
            <a:pPr algn="l"/>
            <a:r>
              <a:rPr lang="ru-RU" smtClean="0"/>
              <a:t>Ссылки на изображения:</a:t>
            </a:r>
            <a:br>
              <a:rPr lang="ru-RU" smtClean="0"/>
            </a:br>
            <a:r>
              <a:rPr lang="ru-RU" sz="1800" smtClean="0"/>
              <a:t>1.</a:t>
            </a:r>
            <a:r>
              <a:rPr lang="en-US" sz="1800" smtClean="0"/>
              <a:t> </a:t>
            </a:r>
            <a:r>
              <a:rPr lang="en-US" sz="1800" smtClean="0">
                <a:hlinkClick r:id="rId2"/>
              </a:rPr>
              <a:t>http://szaopressa.ru/sitefiles/rn/655/News/vystavka-gto-12.jpg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2. </a:t>
            </a:r>
            <a:r>
              <a:rPr lang="en-US" sz="1800" smtClean="0">
                <a:hlinkClick r:id="rId3"/>
              </a:rPr>
              <a:t>http://www.livekuban.ru.images.1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3. </a:t>
            </a:r>
            <a:r>
              <a:rPr lang="en-US" sz="1800" smtClean="0">
                <a:hlinkClick r:id="rId4"/>
              </a:rPr>
              <a:t>http://cdn.static3.rtr-vesti.ru/vh/pictures/o/524/778.jpg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4. </a:t>
            </a:r>
            <a:r>
              <a:rPr lang="en-US" sz="1800" smtClean="0">
                <a:hlinkClick r:id="rId5"/>
              </a:rPr>
              <a:t>http://www.smsport.ru/image/gto/2071.jpg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5. </a:t>
            </a:r>
            <a:r>
              <a:rPr lang="en-US" sz="1800" smtClean="0">
                <a:hlinkClick r:id="rId6"/>
              </a:rPr>
              <a:t>http://szaopressa.ru/sitefiles/rn/655/News/gto.jpg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6. </a:t>
            </a:r>
            <a:r>
              <a:rPr lang="en-US" sz="1800" smtClean="0">
                <a:hlinkClick r:id="rId7"/>
              </a:rPr>
              <a:t>http://dixinews.ru/up2/news/article/2015/06/11/big.jpg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7.</a:t>
            </a:r>
            <a:r>
              <a:rPr lang="en-US" sz="1800" smtClean="0">
                <a:hlinkClick r:id="rId8"/>
              </a:rPr>
              <a:t>http://www.mordovmedia.ru/media/contests/24/profiles/ea3b14345d2bbbad0e6c6e3021962d1b.JPG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8.</a:t>
            </a:r>
            <a:r>
              <a:rPr lang="en-US" sz="1800" smtClean="0">
                <a:hlinkClick r:id="rId9"/>
              </a:rPr>
              <a:t>http://molzhaninovskievesti.ru/upload/resize_cache/iblock/421/300_0_1/42146ad73c07be0e33d687d8d19a24e0.JPG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9.</a:t>
            </a:r>
            <a:r>
              <a:rPr lang="en-US" sz="1800" smtClean="0">
                <a:hlinkClick r:id="rId10"/>
              </a:rPr>
              <a:t>http://www.znachkov.net/spaw2/uploads/images/Znachok_GTO_10_stupeni.JPG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10. </a:t>
            </a:r>
            <a:r>
              <a:rPr lang="en-US" sz="1800" smtClean="0">
                <a:hlinkClick r:id="rId11"/>
              </a:rPr>
              <a:t>http://cs625427.vk.me/v625427660/32f8d/aNQa8G3DQMM.jpg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11. </a:t>
            </a:r>
            <a:r>
              <a:rPr lang="en-US" sz="1800" smtClean="0">
                <a:hlinkClick r:id="rId12"/>
              </a:rPr>
              <a:t>http://gor-reklama33.ru/images/Uslugi/stendy/1/stend_gto_1.jpg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12. </a:t>
            </a:r>
            <a:r>
              <a:rPr lang="en-US" sz="1800" smtClean="0">
                <a:hlinkClick r:id="rId13"/>
              </a:rPr>
              <a:t>https://im2-tub-ru.yandex.net/i?id=531a605e0757bb4ecbefb28945d2a26b&amp;n=33&amp;h=170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13. </a:t>
            </a:r>
            <a:r>
              <a:rPr lang="en-US" sz="1800" smtClean="0">
                <a:hlinkClick r:id="rId14"/>
              </a:rPr>
              <a:t>http://cs421018.vk.me/v421018159/30f2/t6XuuLUj9Bg.jpg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14.</a:t>
            </a:r>
            <a:r>
              <a:rPr lang="en-US" sz="1800" smtClean="0">
                <a:hlinkClick r:id="rId15"/>
              </a:rPr>
              <a:t>http://fotohomka.ru/images/Dec/06/de0076c64956ebbff0bc81f08c536dff/1.jpg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15. </a:t>
            </a:r>
            <a:r>
              <a:rPr lang="en-US" sz="1800" smtClean="0">
                <a:hlinkClick r:id="rId16"/>
              </a:rPr>
              <a:t>http://www.lpgzt.ru/photo/news/1_5619.jpg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/>
            </a:r>
            <a:br>
              <a:rPr lang="ru-RU" sz="1800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428625" y="3143250"/>
            <a:ext cx="8229600" cy="3500438"/>
          </a:xfrm>
        </p:spPr>
        <p:txBody>
          <a:bodyPr/>
          <a:lstStyle/>
          <a:p>
            <a:r>
              <a:rPr lang="ru-RU" sz="2800" b="1" smtClean="0"/>
              <a:t>ГТО</a:t>
            </a:r>
            <a:r>
              <a:rPr lang="ru-RU" sz="2800" smtClean="0"/>
              <a:t> — программа физкультурной подготовки. Программа ГТО была создана в Советском Союзе и просуществовала с 1931 до 1991 г. Она охватывала население от 10 до 60 лет. В ней предусматривалось всестороннее физическое развитие населения страны, укрепление и сохранение здоровья, подготовка к труду и защите Родины. 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3075" name="Picture 5" descr="http://szaopressa.ru/sitefiles/rn/655/News/vystavka-gto-1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71438"/>
            <a:ext cx="48037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хема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63" y="207963"/>
            <a:ext cx="8912225" cy="6516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000500" y="285750"/>
            <a:ext cx="4929188" cy="6215063"/>
          </a:xfrm>
          <a:solidFill>
            <a:srgbClr val="FFFF00"/>
          </a:solidFill>
        </p:spPr>
        <p:txBody>
          <a:bodyPr/>
          <a:lstStyle/>
          <a:p>
            <a:r>
              <a:rPr lang="ru-RU" sz="2400" smtClean="0"/>
              <a:t>В 2014 году Президент Российской Федерации Владимир Путин подписал указ о возвращении системы ГТО. </a:t>
            </a:r>
            <a:r>
              <a:rPr lang="ru-RU" sz="2400" b="1" smtClean="0"/>
              <a:t>Владимир Путин</a:t>
            </a:r>
            <a:r>
              <a:rPr lang="ru-RU" sz="2400" smtClean="0"/>
              <a:t> заявил о том, что, несмотря на усилия по продвижению ценностей здорового образа жизни, сейчас многие дети имеют хронические заболевания, и ситуация с массовым и с детским спортом требует серьезных изменений.</a:t>
            </a:r>
          </a:p>
        </p:txBody>
      </p:sp>
      <p:pic>
        <p:nvPicPr>
          <p:cNvPr id="5123" name="Picture 2" descr="http://novosti-ukrainy.com/uploads/posts/2014-09/putin-sobiraetsya-na-sammit-bolshoy-dvadcatki-v-avstraliyu-soobschil-peskov_1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64293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://www.livekuban.ru.images.1c-bitrix-cdn.ru/upload/resize_cache/iblock/5aa/570_0_1/5aa5dfcfa89dbabdd100a9cfcf13ac9a.jpg?14290035796568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3500438"/>
            <a:ext cx="37861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14313" y="3214688"/>
            <a:ext cx="8786812" cy="3571875"/>
          </a:xfrm>
        </p:spPr>
        <p:txBody>
          <a:bodyPr/>
          <a:lstStyle/>
          <a:p>
            <a:r>
              <a:rPr lang="ru-RU" sz="2800" b="1" smtClean="0"/>
              <a:t>По словам министра образования РФ Дмитрия Ливанова, начиная с 2015 года,  результаты сдачи комплекса ГТО будут учитываться при поступлении в высшие учебные заведения.</a:t>
            </a:r>
          </a:p>
        </p:txBody>
      </p:sp>
      <p:pic>
        <p:nvPicPr>
          <p:cNvPr id="6147" name="Picture 2" descr="http://cdn.static3.rtr-vesti.ru/vh/pictures/o/524/77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214313"/>
            <a:ext cx="5238750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488" cy="1143000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Почетный значок ГТО</a:t>
            </a:r>
          </a:p>
        </p:txBody>
      </p:sp>
      <p:pic>
        <p:nvPicPr>
          <p:cNvPr id="7171" name="Picture 2" descr="http://www.smsport.ru/image/gto/207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1285875"/>
            <a:ext cx="3411537" cy="531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Значки</a:t>
            </a:r>
            <a:r>
              <a:rPr lang="ru-RU" smtClean="0">
                <a:solidFill>
                  <a:srgbClr val="FF0000"/>
                </a:solidFill>
              </a:rPr>
              <a:t> </a:t>
            </a:r>
            <a:r>
              <a:rPr lang="ru-RU" b="1" smtClean="0">
                <a:solidFill>
                  <a:srgbClr val="FF0000"/>
                </a:solidFill>
              </a:rPr>
              <a:t>ГТО</a:t>
            </a:r>
          </a:p>
        </p:txBody>
      </p:sp>
      <p:sp>
        <p:nvSpPr>
          <p:cNvPr id="8195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6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197" name="Picture 2" descr="http://img0.liveinternet.ru/images/attach/c/4/84/516/84516506_Gotov_k_trudu_i_oborone_SSSR_30th_anniversary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571625"/>
            <a:ext cx="403066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http://szaopressa.ru/sitefiles/rn/655/News/gt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1571625"/>
            <a:ext cx="4205287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28625" y="6072188"/>
            <a:ext cx="4000500" cy="7143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Первые значки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00563" y="6072188"/>
            <a:ext cx="4214812" cy="7143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Современные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4"/>
          <p:cNvSpPr>
            <a:spLocks noGrp="1"/>
          </p:cNvSpPr>
          <p:nvPr>
            <p:ph type="title"/>
          </p:nvPr>
        </p:nvSpPr>
        <p:spPr>
          <a:xfrm>
            <a:off x="457200" y="3357563"/>
            <a:ext cx="8229600" cy="3357562"/>
          </a:xfrm>
        </p:spPr>
        <p:txBody>
          <a:bodyPr/>
          <a:lstStyle/>
          <a:p>
            <a:r>
              <a:rPr lang="ru-RU" sz="2800" b="1" smtClean="0"/>
              <a:t>Чтобы получить значок советские граждане должны были сдавать нормативы по бегу, метанию гранаты, плаванию, отжиманию, бегу на лыжах, стрельбе и т. д.</a:t>
            </a:r>
            <a:br>
              <a:rPr lang="ru-RU" sz="2800" b="1" smtClean="0"/>
            </a:br>
            <a:r>
              <a:rPr lang="ru-RU" sz="2800" b="1" smtClean="0"/>
              <a:t> </a:t>
            </a:r>
            <a:r>
              <a:rPr lang="ru-RU" sz="2800" b="1" i="1" smtClean="0">
                <a:solidFill>
                  <a:srgbClr val="FF0000"/>
                </a:solidFill>
              </a:rPr>
              <a:t>Получение и дальнейшее ношение значка ГТО было почетным.</a:t>
            </a:r>
          </a:p>
        </p:txBody>
      </p:sp>
      <p:pic>
        <p:nvPicPr>
          <p:cNvPr id="9219" name="Picture 2" descr="http://dixinews.ru/up2/news/article/2015/06/11/bi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75" y="142875"/>
            <a:ext cx="485775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3071813"/>
          </a:xfrm>
        </p:spPr>
        <p:txBody>
          <a:bodyPr/>
          <a:lstStyle/>
          <a:p>
            <a:r>
              <a:rPr lang="ru-RU" sz="2800" b="1" u="sng" smtClean="0">
                <a:solidFill>
                  <a:srgbClr val="FF0000"/>
                </a:solidFill>
              </a:rPr>
              <a:t>«От значка ГТО - к олимпийской медали!», </a:t>
            </a:r>
            <a:r>
              <a:rPr lang="ru-RU" sz="2800" b="1" smtClean="0"/>
              <a:t>- так гласил лозунг, вдохновлявший миллионы советских граждан на ежедневные занятия спортом, как минимум утренней гимнастикой.</a:t>
            </a:r>
          </a:p>
        </p:txBody>
      </p:sp>
      <p:pic>
        <p:nvPicPr>
          <p:cNvPr id="10243" name="Picture 2" descr="http://www.mordovmedia.ru/media/contests/24/profiles/ea3b14345d2bbbad0e6c6e3021962d1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7763" y="3000375"/>
            <a:ext cx="6604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323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Diseño predeterminado</vt:lpstr>
      <vt:lpstr>Всероссийский урок</vt:lpstr>
      <vt:lpstr>ГТО — программа физкультурной подготовки. Программа ГТО была создана в Советском Союзе и просуществовала с 1931 до 1991 г. Она охватывала население от 10 до 60 лет. В ней предусматривалось всестороннее физическое развитие населения страны, укрепление и сохранение здоровья, подготовка к труду и защите Родины.  </vt:lpstr>
      <vt:lpstr>Слайд 3</vt:lpstr>
      <vt:lpstr>В 2014 году Президент Российской Федерации Владимир Путин подписал указ о возвращении системы ГТО. Владимир Путин заявил о том, что, несмотря на усилия по продвижению ценностей здорового образа жизни, сейчас многие дети имеют хронические заболевания, и ситуация с массовым и с детским спортом требует серьезных изменений.</vt:lpstr>
      <vt:lpstr>По словам министра образования РФ Дмитрия Ливанова, начиная с 2015 года,  результаты сдачи комплекса ГТО будут учитываться при поступлении в высшие учебные заведения.</vt:lpstr>
      <vt:lpstr>Почетный значок ГТО</vt:lpstr>
      <vt:lpstr>Значки ГТО</vt:lpstr>
      <vt:lpstr>Чтобы получить значок советские граждане должны были сдавать нормативы по бегу, метанию гранаты, плаванию, отжиманию, бегу на лыжах, стрельбе и т. д.  Получение и дальнейшее ношение значка ГТО было почетным.</vt:lpstr>
      <vt:lpstr>«От значка ГТО - к олимпийской медали!», - так гласил лозунг, вдохновлявший миллионы советских граждан на ежедневные занятия спортом, как минимум утренней гимнастикой.</vt:lpstr>
      <vt:lpstr>Слайд 10</vt:lpstr>
      <vt:lpstr>Слайд 11</vt:lpstr>
      <vt:lpstr>Слайд 12</vt:lpstr>
      <vt:lpstr>Слайд 13</vt:lpstr>
      <vt:lpstr>Слайд 14</vt:lpstr>
      <vt:lpstr>Слайд 15</vt:lpstr>
      <vt:lpstr>Ссылки на изображения: 1. http://szaopressa.ru/sitefiles/rn/655/News/vystavka-gto-12.jpg 2. http://www.livekuban.ru.images.1 3. http://cdn.static3.rtr-vesti.ru/vh/pictures/o/524/778.jpg 4. http://www.smsport.ru/image/gto/2071.jpg 5. http://szaopressa.ru/sitefiles/rn/655/News/gto.jpg 6. http://dixinews.ru/up2/news/article/2015/06/11/big.jpg 7.http://www.mordovmedia.ru/media/contests/24/profiles/ea3b14345d2bbbad0e6c6e3021962d1b.JPG 8.http://molzhaninovskievesti.ru/upload/resize_cache/iblock/421/300_0_1/42146ad73c07be0e33d687d8d19a24e0.JPG 9.http://www.znachkov.net/spaw2/uploads/images/Znachok_GTO_10_stupeni.JPG 10. http://cs625427.vk.me/v625427660/32f8d/aNQa8G3DQMM.jpg 11. http://gor-reklama33.ru/images/Uslugi/stendy/1/stend_gto_1.jpg 12. https://im2-tub-ru.yandex.net/i?id=531a605e0757bb4ecbefb28945d2a26b&amp;n=33&amp;h=170 13. http://cs421018.vk.me/v421018159/30f2/t6XuuLUj9Bg.jpg 14.http://fotohomka.ru/images/Dec/06/de0076c64956ebbff0bc81f08c536dff/1.jpg 15. http://www.lpgzt.ru/photo/news/1_5619.jpg   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Гульшат</cp:lastModifiedBy>
  <cp:revision>277</cp:revision>
  <dcterms:created xsi:type="dcterms:W3CDTF">2010-05-23T14:28:12Z</dcterms:created>
  <dcterms:modified xsi:type="dcterms:W3CDTF">2016-02-08T16:52:29Z</dcterms:modified>
</cp:coreProperties>
</file>